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314" r:id="rId18"/>
    <p:sldId id="315"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DE671-051A-456E-94E5-21B2CB790415}"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6309-FFA6-4191-A4D0-CB4331A1EF54}" type="slidenum">
              <a:rPr lang="en-GB" smtClean="0"/>
              <a:t>‹#›</a:t>
            </a:fld>
            <a:endParaRPr lang="en-GB"/>
          </a:p>
        </p:txBody>
      </p:sp>
    </p:spTree>
    <p:extLst>
      <p:ext uri="{BB962C8B-B14F-4D97-AF65-F5344CB8AC3E}">
        <p14:creationId xmlns:p14="http://schemas.microsoft.com/office/powerpoint/2010/main" val="388934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AF06F35-A19E-4172-B73C-30F605B359CE}"/>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3AFF158D-0A7C-4E7F-97FC-C891D5ACDF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highlight of the trip was his private audience with Pope Paul VI on December 11</a:t>
            </a:r>
            <a:r>
              <a:rPr lang="en-US" altLang="en-US" baseline="30000">
                <a:latin typeface="Arial" panose="020B0604020202020204" pitchFamily="34" charset="0"/>
              </a:rPr>
              <a:t>th</a:t>
            </a:r>
            <a:r>
              <a:rPr lang="en-US" altLang="en-US">
                <a:latin typeface="Arial" panose="020B0604020202020204" pitchFamily="34" charset="0"/>
              </a:rPr>
              <a:t>, 1965.  The Holy Father said to him, (click) “Mr. Duff, I want to thank you for your services to the Church and also to express appreciation for all that the Legion of Mary has done.”  When Br. Duff thanked the Holy Father and assured him of the Legion’s loyalty to the Pope and his priests and bishops “even to the point of martyrdom”, the Holy Father added, (click) “The Legion of Mary has served the Church faithfully, and the Church will protect the Legion.”</a:t>
            </a:r>
          </a:p>
        </p:txBody>
      </p:sp>
      <p:sp>
        <p:nvSpPr>
          <p:cNvPr id="138244" name="Slide Number Placeholder 3">
            <a:extLst>
              <a:ext uri="{FF2B5EF4-FFF2-40B4-BE49-F238E27FC236}">
                <a16:creationId xmlns:a16="http://schemas.microsoft.com/office/drawing/2014/main" id="{E0BC10CF-44DC-4E3E-8E67-ADD70250F7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BA87F7-AFBB-46DF-B69D-5C64F497612E}" type="slidenum">
              <a:rPr lang="en-US" altLang="en-US"/>
              <a:pPr eaLnBrk="1" hangingPunct="1"/>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CE29-16BB-4046-9896-9014E07B7F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BDBC14-E27F-4EB7-A68B-5630AB2CA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6A9F60-0DE7-4F87-BD0C-D6E6C11C7DCF}"/>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5" name="Footer Placeholder 4">
            <a:extLst>
              <a:ext uri="{FF2B5EF4-FFF2-40B4-BE49-F238E27FC236}">
                <a16:creationId xmlns:a16="http://schemas.microsoft.com/office/drawing/2014/main" id="{DC4F7EEF-CC57-486B-92A6-8C2D957501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CD921-674B-4310-9094-871719A547D4}"/>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148070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2151-45F6-4F8A-8986-0A78E948BD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E89224-D4FD-46B2-B8A1-2AF2400333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4167E0-998A-49F5-A0E9-5AE367454840}"/>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5" name="Footer Placeholder 4">
            <a:extLst>
              <a:ext uri="{FF2B5EF4-FFF2-40B4-BE49-F238E27FC236}">
                <a16:creationId xmlns:a16="http://schemas.microsoft.com/office/drawing/2014/main" id="{51A04885-43DA-4F57-B42A-76A4F7916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501B1-38A3-46D4-94DC-D0F654139C36}"/>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129552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0B595-87F1-4AF6-A0BD-8EA66ACBB4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ED6686-FD9E-402B-90C8-B063781BC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ABD0D1-9403-4F99-B2B2-EDDA9923E7DA}"/>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5" name="Footer Placeholder 4">
            <a:extLst>
              <a:ext uri="{FF2B5EF4-FFF2-40B4-BE49-F238E27FC236}">
                <a16:creationId xmlns:a16="http://schemas.microsoft.com/office/drawing/2014/main" id="{15BE9AE4-CC6C-4B71-9657-0E0FA45DCA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A3E95B-CC67-4226-9868-CE1563CB93C3}"/>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300508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F83D-7F64-4EB8-9281-0B59CA169E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D4BAF-915E-45B6-8EC4-094EB0B035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FC6017-E4B8-4552-8B43-B612229AB364}"/>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5" name="Footer Placeholder 4">
            <a:extLst>
              <a:ext uri="{FF2B5EF4-FFF2-40B4-BE49-F238E27FC236}">
                <a16:creationId xmlns:a16="http://schemas.microsoft.com/office/drawing/2014/main" id="{79ECAAA1-1573-4EA7-A99F-9513F2998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3D8E92-124D-41FF-B964-2D30C5F473D6}"/>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16433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D7F0-80D7-4B78-8F5B-EB52C1E69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2CB2E7-500B-4395-B77C-A1467A893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402DFB-6020-4C26-A503-272D1F492F90}"/>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5" name="Footer Placeholder 4">
            <a:extLst>
              <a:ext uri="{FF2B5EF4-FFF2-40B4-BE49-F238E27FC236}">
                <a16:creationId xmlns:a16="http://schemas.microsoft.com/office/drawing/2014/main" id="{DE12CE03-84C9-437D-8C47-3A4F633CB8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C50F70-7624-406C-9BD7-4A32156E2BD2}"/>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325976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F164-2A60-48F9-91EC-728F71101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5F44E0-EA24-49A3-BB5D-E15A39C81D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B0E5CD-49A1-46EF-B55B-0AA1387B58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FA5EBE-2FBA-40BE-AA7F-BA501E774EEB}"/>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6" name="Footer Placeholder 5">
            <a:extLst>
              <a:ext uri="{FF2B5EF4-FFF2-40B4-BE49-F238E27FC236}">
                <a16:creationId xmlns:a16="http://schemas.microsoft.com/office/drawing/2014/main" id="{A2CBFE06-F0C4-462F-AE34-8D763D71DE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7BCF7E-ACEC-447F-8182-4E28C0E04934}"/>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296485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6D49-CE3F-4E89-B5F6-267AADEF90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1E6953-AF01-4CAF-8693-2F23186E2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245C7A-6B3F-4F4A-8B37-1EA38B45B8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1E0B43-4AEC-4237-944A-5BF11222B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2EA898-AF37-47AD-ADAE-75F2BBD182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25B677-6BEC-4A39-9930-607200EBD779}"/>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8" name="Footer Placeholder 7">
            <a:extLst>
              <a:ext uri="{FF2B5EF4-FFF2-40B4-BE49-F238E27FC236}">
                <a16:creationId xmlns:a16="http://schemas.microsoft.com/office/drawing/2014/main" id="{A4A90903-A943-4D8A-ADC7-9A6BAC17E8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7EE5CA-4ECF-4456-9B49-AF2F5198A644}"/>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311862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23AA-FA95-45CB-8FB9-067D0036EA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B9C74E-A9C1-47B9-8A06-46840E7343A5}"/>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4" name="Footer Placeholder 3">
            <a:extLst>
              <a:ext uri="{FF2B5EF4-FFF2-40B4-BE49-F238E27FC236}">
                <a16:creationId xmlns:a16="http://schemas.microsoft.com/office/drawing/2014/main" id="{ECC74132-1DCF-42F0-8D21-D8362290C1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3B436B-F382-47A3-AC87-628AA35946C1}"/>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201715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94FAE-702B-4A45-B12D-6ABEAD810F58}"/>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3" name="Footer Placeholder 2">
            <a:extLst>
              <a:ext uri="{FF2B5EF4-FFF2-40B4-BE49-F238E27FC236}">
                <a16:creationId xmlns:a16="http://schemas.microsoft.com/office/drawing/2014/main" id="{ED5CCDDE-6D5A-414C-92B7-27004F8473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C60FFF-F64F-4CF8-B077-C21CBB0B7886}"/>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42011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BBB4-5A0E-40E9-B560-43899A33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3F18FE-BFD3-4D4D-8C3C-9CF7B399E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F9397A-B28B-409B-B160-790CF9D2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2836F4-4C18-4CEC-81DF-161E4A8C616C}"/>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6" name="Footer Placeholder 5">
            <a:extLst>
              <a:ext uri="{FF2B5EF4-FFF2-40B4-BE49-F238E27FC236}">
                <a16:creationId xmlns:a16="http://schemas.microsoft.com/office/drawing/2014/main" id="{AA3C526E-BB01-4E94-A5B6-E43FAC5B99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A4175D-B418-44C4-8815-73BAEAF7A072}"/>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315377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C288-2C38-4FB2-B6EC-137531D2F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C5035D-E3BA-4272-8D3C-5B6898227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00BD7D-15B8-4358-A7A1-B459680F1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9A621-F201-487B-87AE-4B8BA1E1534D}"/>
              </a:ext>
            </a:extLst>
          </p:cNvPr>
          <p:cNvSpPr>
            <a:spLocks noGrp="1"/>
          </p:cNvSpPr>
          <p:nvPr>
            <p:ph type="dt" sz="half" idx="10"/>
          </p:nvPr>
        </p:nvSpPr>
        <p:spPr/>
        <p:txBody>
          <a:bodyPr/>
          <a:lstStyle/>
          <a:p>
            <a:fld id="{091585C4-0F28-48C3-966F-401023E8C831}" type="datetimeFigureOut">
              <a:rPr lang="en-GB" smtClean="0"/>
              <a:t>14/09/2023</a:t>
            </a:fld>
            <a:endParaRPr lang="en-GB"/>
          </a:p>
        </p:txBody>
      </p:sp>
      <p:sp>
        <p:nvSpPr>
          <p:cNvPr id="6" name="Footer Placeholder 5">
            <a:extLst>
              <a:ext uri="{FF2B5EF4-FFF2-40B4-BE49-F238E27FC236}">
                <a16:creationId xmlns:a16="http://schemas.microsoft.com/office/drawing/2014/main" id="{4751C6F6-9308-4BEA-B117-C5D1E88576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4A1E58-E10D-47CA-A068-AAA50BFB31B4}"/>
              </a:ext>
            </a:extLst>
          </p:cNvPr>
          <p:cNvSpPr>
            <a:spLocks noGrp="1"/>
          </p:cNvSpPr>
          <p:nvPr>
            <p:ph type="sldNum" sz="quarter" idx="12"/>
          </p:nvPr>
        </p:nvSpPr>
        <p:spPr/>
        <p:txBody>
          <a:bodyPr/>
          <a:lstStyle/>
          <a:p>
            <a:fld id="{D66A87CD-0B74-40BC-A372-CB7665F04564}" type="slidenum">
              <a:rPr lang="en-GB" smtClean="0"/>
              <a:t>‹#›</a:t>
            </a:fld>
            <a:endParaRPr lang="en-GB"/>
          </a:p>
        </p:txBody>
      </p:sp>
    </p:spTree>
    <p:extLst>
      <p:ext uri="{BB962C8B-B14F-4D97-AF65-F5344CB8AC3E}">
        <p14:creationId xmlns:p14="http://schemas.microsoft.com/office/powerpoint/2010/main" val="275613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5C000-4D64-401F-8DDB-847E6AD3D6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3D1605-D162-41BB-BE3A-E8BE36129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BD1F42-4820-4C5A-816E-BD40761B4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585C4-0F28-48C3-966F-401023E8C831}" type="datetimeFigureOut">
              <a:rPr lang="en-GB" smtClean="0"/>
              <a:t>14/09/2023</a:t>
            </a:fld>
            <a:endParaRPr lang="en-GB"/>
          </a:p>
        </p:txBody>
      </p:sp>
      <p:sp>
        <p:nvSpPr>
          <p:cNvPr id="5" name="Footer Placeholder 4">
            <a:extLst>
              <a:ext uri="{FF2B5EF4-FFF2-40B4-BE49-F238E27FC236}">
                <a16:creationId xmlns:a16="http://schemas.microsoft.com/office/drawing/2014/main" id="{3E47B4E7-9F4D-4766-94B7-E5EFFD0E0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ED9805-42B2-4705-9C7E-EDBE4B84A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A87CD-0B74-40BC-A372-CB7665F04564}" type="slidenum">
              <a:rPr lang="en-GB" smtClean="0"/>
              <a:t>‹#›</a:t>
            </a:fld>
            <a:endParaRPr lang="en-GB"/>
          </a:p>
        </p:txBody>
      </p:sp>
    </p:spTree>
    <p:extLst>
      <p:ext uri="{BB962C8B-B14F-4D97-AF65-F5344CB8AC3E}">
        <p14:creationId xmlns:p14="http://schemas.microsoft.com/office/powerpoint/2010/main" val="886839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C8BB-206B-4CD1-B214-3B055748A096}"/>
              </a:ext>
            </a:extLst>
          </p:cNvPr>
          <p:cNvSpPr>
            <a:spLocks noGrp="1"/>
          </p:cNvSpPr>
          <p:nvPr>
            <p:ph type="ctrTitle"/>
          </p:nvPr>
        </p:nvSpPr>
        <p:spPr/>
        <p:txBody>
          <a:bodyPr>
            <a:normAutofit fontScale="90000"/>
          </a:bodyPr>
          <a:lstStyle/>
          <a:p>
            <a:r>
              <a:rPr lang="en-GB" b="1" dirty="0">
                <a:solidFill>
                  <a:srgbClr val="0070C0"/>
                </a:solidFill>
              </a:rPr>
              <a:t>YOUTH AND FAITH</a:t>
            </a:r>
            <a:r>
              <a:rPr lang="en-GB" b="1" dirty="0"/>
              <a:t>: ENGAGING THE NEXT GENERATION WITH LEGION OF MARY</a:t>
            </a:r>
            <a:endParaRPr lang="en-GB" dirty="0"/>
          </a:p>
        </p:txBody>
      </p:sp>
      <p:sp>
        <p:nvSpPr>
          <p:cNvPr id="3" name="Subtitle 2">
            <a:extLst>
              <a:ext uri="{FF2B5EF4-FFF2-40B4-BE49-F238E27FC236}">
                <a16:creationId xmlns:a16="http://schemas.microsoft.com/office/drawing/2014/main" id="{6F596117-597C-4F32-B98A-7509D90993CA}"/>
              </a:ext>
            </a:extLst>
          </p:cNvPr>
          <p:cNvSpPr>
            <a:spLocks noGrp="1"/>
          </p:cNvSpPr>
          <p:nvPr>
            <p:ph type="subTitle" idx="1"/>
          </p:nvPr>
        </p:nvSpPr>
        <p:spPr>
          <a:xfrm>
            <a:off x="1524000" y="3602037"/>
            <a:ext cx="9144000" cy="2600799"/>
          </a:xfrm>
        </p:spPr>
        <p:txBody>
          <a:bodyPr>
            <a:normAutofit/>
          </a:bodyPr>
          <a:lstStyle/>
          <a:p>
            <a:r>
              <a:rPr lang="en-US" sz="5400" dirty="0"/>
              <a:t>By </a:t>
            </a:r>
          </a:p>
          <a:p>
            <a:r>
              <a:rPr lang="en-US" sz="5400" dirty="0"/>
              <a:t>Aloysius Kiribaki, </a:t>
            </a:r>
          </a:p>
          <a:p>
            <a:r>
              <a:rPr lang="en-US" sz="5400" dirty="0">
                <a:solidFill>
                  <a:srgbClr val="FF0000"/>
                </a:solidFill>
              </a:rPr>
              <a:t>President Senatus of Uganda</a:t>
            </a:r>
            <a:endParaRPr lang="en-GB" sz="5400" dirty="0">
              <a:solidFill>
                <a:srgbClr val="FF0000"/>
              </a:solidFill>
            </a:endParaRPr>
          </a:p>
        </p:txBody>
      </p:sp>
    </p:spTree>
    <p:extLst>
      <p:ext uri="{BB962C8B-B14F-4D97-AF65-F5344CB8AC3E}">
        <p14:creationId xmlns:p14="http://schemas.microsoft.com/office/powerpoint/2010/main" val="32660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Global presence and Population</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8484124" cy="5032375"/>
          </a:xfrm>
        </p:spPr>
        <p:txBody>
          <a:bodyPr>
            <a:normAutofit fontScale="92500" lnSpcReduction="10000"/>
          </a:bodyPr>
          <a:lstStyle/>
          <a:p>
            <a:r>
              <a:rPr lang="en-GB" sz="3600" dirty="0"/>
              <a:t>There are now over 15 million active and auxiliary members of the Legion in over 170 Countries globally. </a:t>
            </a:r>
          </a:p>
          <a:p>
            <a:r>
              <a:rPr lang="en-GB" sz="3600" dirty="0"/>
              <a:t>The Legion of Mary is working in more than 900 Catholic dioceses, with an increase of about two per week. </a:t>
            </a:r>
          </a:p>
          <a:p>
            <a:r>
              <a:rPr lang="en-GB" sz="3600" dirty="0"/>
              <a:t>We have over 600,000 members spread in all the 19 Catholic Dioceses of the Uganda. This year, and on 23</a:t>
            </a:r>
            <a:r>
              <a:rPr lang="en-GB" sz="3600" baseline="30000" dirty="0"/>
              <a:t>rd</a:t>
            </a:r>
            <a:r>
              <a:rPr lang="en-GB" sz="3600" dirty="0"/>
              <a:t> September, 2023, we are going to celebrate 85 years of dedicated service of Legion of Mary in Uganda.</a:t>
            </a:r>
            <a:endParaRPr lang="en-GB" sz="88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8" descr="map of uganda">
            <a:extLst>
              <a:ext uri="{FF2B5EF4-FFF2-40B4-BE49-F238E27FC236}">
                <a16:creationId xmlns:a16="http://schemas.microsoft.com/office/drawing/2014/main" id="{76B8A286-C28D-4BAB-8338-680294FDD113}"/>
              </a:ext>
            </a:extLst>
          </p:cNvPr>
          <p:cNvPicPr>
            <a:picLocks noChangeAspect="1" noChangeArrowheads="1"/>
          </p:cNvPicPr>
          <p:nvPr/>
        </p:nvPicPr>
        <p:blipFill>
          <a:blip r:embed="rId4" cstate="print"/>
          <a:srcRect/>
          <a:stretch>
            <a:fillRect/>
          </a:stretch>
        </p:blipFill>
        <p:spPr>
          <a:xfrm>
            <a:off x="8889476" y="2130458"/>
            <a:ext cx="3173788" cy="3902041"/>
          </a:xfrm>
          <a:prstGeom prst="rect">
            <a:avLst/>
          </a:prstGeom>
          <a:noFill/>
          <a:ln/>
        </p:spPr>
      </p:pic>
    </p:spTree>
    <p:extLst>
      <p:ext uri="{BB962C8B-B14F-4D97-AF65-F5344CB8AC3E}">
        <p14:creationId xmlns:p14="http://schemas.microsoft.com/office/powerpoint/2010/main" val="158174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How can we Engage the Next Generation with Legion of Mary?</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9162854" cy="5032375"/>
          </a:xfrm>
        </p:spPr>
        <p:txBody>
          <a:bodyPr>
            <a:normAutofit/>
          </a:bodyPr>
          <a:lstStyle/>
          <a:p>
            <a:pPr marL="0" indent="0" algn="just">
              <a:buNone/>
            </a:pPr>
            <a:r>
              <a:rPr lang="en-GB" sz="4800" dirty="0"/>
              <a:t>"Youth and Faith: Engaging the Next Generation with Legion of Mary" requires us holding discussions and developing strategies for involving young people in the activities and mission of the Catholic Church and that of Legion of Mary</a:t>
            </a:r>
            <a:endParaRPr lang="en-GB" sz="228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9" name="Picture 8">
            <a:extLst>
              <a:ext uri="{FF2B5EF4-FFF2-40B4-BE49-F238E27FC236}">
                <a16:creationId xmlns:a16="http://schemas.microsoft.com/office/drawing/2014/main" id="{3545345E-FB4E-4370-B34F-67F321E83BC4}"/>
              </a:ext>
            </a:extLst>
          </p:cNvPr>
          <p:cNvPicPr/>
          <p:nvPr/>
        </p:nvPicPr>
        <p:blipFill rotWithShape="1">
          <a:blip r:embed="rId4">
            <a:extLst>
              <a:ext uri="{28A0092B-C50C-407E-A947-70E740481C1C}">
                <a14:useLocalDpi xmlns:a14="http://schemas.microsoft.com/office/drawing/2010/main" val="0"/>
              </a:ext>
            </a:extLst>
          </a:blip>
          <a:srcRect l="35684"/>
          <a:stretch/>
        </p:blipFill>
        <p:spPr bwMode="auto">
          <a:xfrm>
            <a:off x="9843971" y="1825624"/>
            <a:ext cx="2219293" cy="2369304"/>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C3DC356-D513-4C7D-A445-7C365B121B05}"/>
              </a:ext>
            </a:extLst>
          </p:cNvPr>
          <p:cNvPicPr/>
          <p:nvPr/>
        </p:nvPicPr>
        <p:blipFill rotWithShape="1">
          <a:blip r:embed="rId5">
            <a:extLst>
              <a:ext uri="{28A0092B-C50C-407E-A947-70E740481C1C}">
                <a14:useLocalDpi xmlns:a14="http://schemas.microsoft.com/office/drawing/2010/main" val="0"/>
              </a:ext>
            </a:extLst>
          </a:blip>
          <a:srcRect l="35790" t="4952" r="24893"/>
          <a:stretch/>
        </p:blipFill>
        <p:spPr bwMode="auto">
          <a:xfrm>
            <a:off x="9843972" y="4279769"/>
            <a:ext cx="2219292" cy="25132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54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How can we Engage the Next Generation with Legion of Mary?</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4958499" cy="5032375"/>
          </a:xfrm>
        </p:spPr>
        <p:txBody>
          <a:bodyPr>
            <a:normAutofit/>
          </a:bodyPr>
          <a:lstStyle/>
          <a:p>
            <a:pPr marL="0" indent="0">
              <a:buNone/>
            </a:pPr>
            <a:r>
              <a:rPr lang="en-GB" sz="3600" b="1" dirty="0" err="1"/>
              <a:t>i</a:t>
            </a:r>
            <a:r>
              <a:rPr lang="en-GB" sz="3600" b="1" dirty="0"/>
              <a:t>) Fostering Intellectual Exploration through Youth Focused programs</a:t>
            </a:r>
            <a:endParaRPr lang="en-GB" sz="3600" dirty="0"/>
          </a:p>
          <a:p>
            <a:r>
              <a:rPr lang="en-GB" sz="3600" dirty="0"/>
              <a:t>Give them chance to challenge themselves intellectually. Socrates once said, "An unexamined life is not worth living." </a:t>
            </a:r>
            <a:endParaRPr lang="en-GB" sz="329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5" name="Picture 4">
            <a:extLst>
              <a:ext uri="{FF2B5EF4-FFF2-40B4-BE49-F238E27FC236}">
                <a16:creationId xmlns:a16="http://schemas.microsoft.com/office/drawing/2014/main" id="{D0473248-DB23-4082-AE1C-B26FAF71F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241" y="1760625"/>
            <a:ext cx="6620759" cy="5032375"/>
          </a:xfrm>
          <a:prstGeom prst="rect">
            <a:avLst/>
          </a:prstGeom>
        </p:spPr>
      </p:pic>
    </p:spTree>
    <p:extLst>
      <p:ext uri="{BB962C8B-B14F-4D97-AF65-F5344CB8AC3E}">
        <p14:creationId xmlns:p14="http://schemas.microsoft.com/office/powerpoint/2010/main" val="225144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How can we Engage the Next Generation with Legion of Mary?</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7032395" cy="5032375"/>
          </a:xfrm>
        </p:spPr>
        <p:txBody>
          <a:bodyPr>
            <a:normAutofit lnSpcReduction="10000"/>
          </a:bodyPr>
          <a:lstStyle/>
          <a:p>
            <a:pPr marL="0" indent="0">
              <a:buNone/>
            </a:pPr>
            <a:r>
              <a:rPr lang="en-GB" sz="4000" b="1" dirty="0"/>
              <a:t>ii) Digital Outreach</a:t>
            </a:r>
            <a:r>
              <a:rPr lang="en-GB" sz="4000" dirty="0"/>
              <a:t>:</a:t>
            </a:r>
          </a:p>
          <a:p>
            <a:pPr marL="0" indent="0">
              <a:buNone/>
            </a:pPr>
            <a:r>
              <a:rPr lang="en-GB" sz="4000" dirty="0"/>
              <a:t>We need to leverage the power of technology to reach the younger generation. Pope Francis, in his encyclical "</a:t>
            </a:r>
            <a:r>
              <a:rPr lang="en-GB" sz="4000" dirty="0" err="1"/>
              <a:t>Laudato</a:t>
            </a:r>
            <a:r>
              <a:rPr lang="en-GB" sz="4000" dirty="0"/>
              <a:t> Si'," stated, "Technology can be a wonderful tool, but it is not a substitute for personal engagement."</a:t>
            </a:r>
            <a:endParaRPr lang="en-GB" sz="631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7">
            <a:extLst>
              <a:ext uri="{FF2B5EF4-FFF2-40B4-BE49-F238E27FC236}">
                <a16:creationId xmlns:a16="http://schemas.microsoft.com/office/drawing/2014/main" id="{D81589A1-7779-44AA-8104-DEF0C48E3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871" y="1825624"/>
            <a:ext cx="4512394" cy="4876834"/>
          </a:xfrm>
          <a:prstGeom prst="rect">
            <a:avLst/>
          </a:prstGeom>
        </p:spPr>
      </p:pic>
    </p:spTree>
    <p:extLst>
      <p:ext uri="{BB962C8B-B14F-4D97-AF65-F5344CB8AC3E}">
        <p14:creationId xmlns:p14="http://schemas.microsoft.com/office/powerpoint/2010/main" val="412804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How can we Engage the Next Generation with Legion of Mary?</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7032395" cy="5032375"/>
          </a:xfrm>
        </p:spPr>
        <p:txBody>
          <a:bodyPr>
            <a:normAutofit fontScale="92500"/>
          </a:bodyPr>
          <a:lstStyle/>
          <a:p>
            <a:pPr marL="0" indent="0">
              <a:buNone/>
            </a:pPr>
            <a:r>
              <a:rPr lang="en-GB" sz="3600" b="1" dirty="0"/>
              <a:t>iii) Youth Leaders</a:t>
            </a:r>
            <a:endParaRPr lang="en-GB" sz="3600" dirty="0"/>
          </a:p>
          <a:p>
            <a:pPr marL="0" indent="0">
              <a:buNone/>
            </a:pPr>
            <a:r>
              <a:rPr lang="en-GB" sz="3600" dirty="0"/>
              <a:t>Empower young people to take leadership roles within the Church. As 1 Corinthians 12:4-6 tells us, "There are different kinds of gifts, but the same Spirit distributes them. There are different kinds of service, but the same Lord. There are different kinds of working, but in all of them and in everyone, it is the same God at work."</a:t>
            </a:r>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9" name="Picture 8">
            <a:extLst>
              <a:ext uri="{FF2B5EF4-FFF2-40B4-BE49-F238E27FC236}">
                <a16:creationId xmlns:a16="http://schemas.microsoft.com/office/drawing/2014/main" id="{3DFCC153-CD4D-4636-9ECA-D97DF3B28BC9}"/>
              </a:ext>
            </a:extLst>
          </p:cNvPr>
          <p:cNvPicPr/>
          <p:nvPr/>
        </p:nvPicPr>
        <p:blipFill rotWithShape="1">
          <a:blip r:embed="rId4">
            <a:extLst>
              <a:ext uri="{28A0092B-C50C-407E-A947-70E740481C1C}">
                <a14:useLocalDpi xmlns:a14="http://schemas.microsoft.com/office/drawing/2010/main" val="0"/>
              </a:ext>
            </a:extLst>
          </a:blip>
          <a:srcRect l="37609" t="36455"/>
          <a:stretch/>
        </p:blipFill>
        <p:spPr bwMode="auto">
          <a:xfrm>
            <a:off x="7239787" y="2223334"/>
            <a:ext cx="4823478" cy="42695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991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How can we Engage the Next Generation with Legion of Mary?</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9605914" cy="5032375"/>
          </a:xfrm>
        </p:spPr>
        <p:txBody>
          <a:bodyPr>
            <a:normAutofit lnSpcReduction="10000"/>
          </a:bodyPr>
          <a:lstStyle/>
          <a:p>
            <a:pPr marL="0" lvl="0" indent="0">
              <a:buNone/>
            </a:pPr>
            <a:r>
              <a:rPr lang="en-GB" sz="3200" b="1" dirty="0"/>
              <a:t>iv) Youth-Friendly Materials</a:t>
            </a:r>
            <a:endParaRPr lang="en-GB" sz="3200" dirty="0"/>
          </a:p>
          <a:p>
            <a:r>
              <a:rPr lang="en-GB" sz="3200" dirty="0"/>
              <a:t>Create age-appropriate faith materials and resources such as books, pamphlets etc.</a:t>
            </a:r>
          </a:p>
          <a:p>
            <a:pPr marL="0" lvl="0" indent="0">
              <a:buNone/>
            </a:pPr>
            <a:r>
              <a:rPr lang="en-GB" sz="3200" b="1" dirty="0"/>
              <a:t>v) Regular Youth Meetings</a:t>
            </a:r>
            <a:endParaRPr lang="en-GB" sz="3200" dirty="0"/>
          </a:p>
          <a:p>
            <a:pPr marL="0" indent="0">
              <a:buNone/>
            </a:pPr>
            <a:r>
              <a:rPr lang="en-GB" sz="3200" dirty="0"/>
              <a:t>Organize regular youth meetings where members can discuss their faith, share personal experiences and seek guidance.</a:t>
            </a:r>
          </a:p>
          <a:p>
            <a:pPr marL="0" indent="0">
              <a:buNone/>
            </a:pPr>
            <a:r>
              <a:rPr lang="en-GB" sz="3200" b="1" dirty="0"/>
              <a:t>vi) Fostering a culture of missionary discipleship</a:t>
            </a:r>
            <a:r>
              <a:rPr lang="en-GB" sz="3200" dirty="0"/>
              <a:t> </a:t>
            </a:r>
            <a:r>
              <a:rPr lang="en-GB" sz="3200" b="1" dirty="0"/>
              <a:t>and Cultural Integration</a:t>
            </a:r>
            <a:endParaRPr lang="en-GB" sz="3200" dirty="0"/>
          </a:p>
          <a:p>
            <a:pPr marL="0" indent="0">
              <a:buNone/>
            </a:pPr>
            <a:r>
              <a:rPr lang="en-GB" sz="3200" dirty="0"/>
              <a:t>Cultivate a sense of missionary zeal among the young people.</a:t>
            </a:r>
            <a:endParaRPr lang="en-GB" sz="40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6" descr="NEW Edel OVAL sml001">
            <a:extLst>
              <a:ext uri="{FF2B5EF4-FFF2-40B4-BE49-F238E27FC236}">
                <a16:creationId xmlns:a16="http://schemas.microsoft.com/office/drawing/2014/main" id="{0F87A6E4-C1AE-434A-90E9-1861BB3B869B}"/>
              </a:ext>
            </a:extLst>
          </p:cNvPr>
          <p:cNvPicPr>
            <a:picLocks noChangeAspect="1" noChangeArrowheads="1"/>
          </p:cNvPicPr>
          <p:nvPr/>
        </p:nvPicPr>
        <p:blipFill>
          <a:blip r:embed="rId4" cstate="print"/>
          <a:srcRect/>
          <a:stretch>
            <a:fillRect/>
          </a:stretch>
        </p:blipFill>
        <p:spPr>
          <a:xfrm>
            <a:off x="9926425" y="1776134"/>
            <a:ext cx="1945064" cy="2004014"/>
          </a:xfrm>
          <a:prstGeom prst="rect">
            <a:avLst/>
          </a:prstGeom>
          <a:noFill/>
          <a:ln/>
        </p:spPr>
      </p:pic>
      <p:pic>
        <p:nvPicPr>
          <p:cNvPr id="10" name="Content Placeholder 4" descr="portrait bw.gif">
            <a:extLst>
              <a:ext uri="{FF2B5EF4-FFF2-40B4-BE49-F238E27FC236}">
                <a16:creationId xmlns:a16="http://schemas.microsoft.com/office/drawing/2014/main" id="{37A0D401-E7E6-45AE-B62E-75D4DD445B55}"/>
              </a:ext>
            </a:extLst>
          </p:cNvPr>
          <p:cNvPicPr>
            <a:picLocks noChangeAspect="1"/>
          </p:cNvPicPr>
          <p:nvPr/>
        </p:nvPicPr>
        <p:blipFill>
          <a:blip r:embed="rId5" cstate="print"/>
          <a:stretch>
            <a:fillRect/>
          </a:stretch>
        </p:blipFill>
        <p:spPr>
          <a:xfrm>
            <a:off x="10040332" y="3811145"/>
            <a:ext cx="1802876" cy="2704314"/>
          </a:xfrm>
          <a:prstGeom prst="ellipse">
            <a:avLst/>
          </a:prstGeom>
          <a:ln w="63500" cap="rnd">
            <a:solidFill>
              <a:srgbClr val="006600"/>
            </a:solidFill>
          </a:ln>
          <a:effectLst>
            <a:glow rad="101600">
              <a:srgbClr val="006600">
                <a:alpha val="60000"/>
              </a:srgb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5116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How can we Engage the Next Generation with Legion of Mary?</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690688"/>
            <a:ext cx="7390615" cy="5167311"/>
          </a:xfrm>
        </p:spPr>
        <p:txBody>
          <a:bodyPr>
            <a:noAutofit/>
          </a:bodyPr>
          <a:lstStyle/>
          <a:p>
            <a:pPr marL="0" indent="0">
              <a:buNone/>
            </a:pPr>
            <a:r>
              <a:rPr lang="en-GB" sz="2900" b="1" dirty="0"/>
              <a:t>vii) Parental Involvement</a:t>
            </a:r>
            <a:endParaRPr lang="en-GB" sz="2900" dirty="0"/>
          </a:p>
          <a:p>
            <a:r>
              <a:rPr lang="en-GB" sz="2900" dirty="0"/>
              <a:t>Engage parents in the youth's faith journey.  </a:t>
            </a:r>
          </a:p>
          <a:p>
            <a:pPr marL="0" lvl="0" indent="0">
              <a:buNone/>
            </a:pPr>
            <a:r>
              <a:rPr lang="en-GB" sz="2900" b="1" dirty="0"/>
              <a:t>viii) Prayer and Spiritual Development</a:t>
            </a:r>
            <a:endParaRPr lang="en-GB" sz="2900" dirty="0"/>
          </a:p>
          <a:p>
            <a:r>
              <a:rPr lang="en-GB" sz="2900" dirty="0"/>
              <a:t>Encourage a deep and personal relationship with God through prayer and meditation.  </a:t>
            </a:r>
          </a:p>
          <a:p>
            <a:pPr marL="0" lvl="0" indent="0">
              <a:buNone/>
            </a:pPr>
            <a:r>
              <a:rPr lang="en-GB" sz="2900" b="1" dirty="0"/>
              <a:t>ix) Role Models</a:t>
            </a:r>
            <a:endParaRPr lang="en-GB" sz="2900" dirty="0"/>
          </a:p>
          <a:p>
            <a:r>
              <a:rPr lang="en-GB" sz="2900" dirty="0"/>
              <a:t>Provide positive role models within the church community.</a:t>
            </a:r>
          </a:p>
          <a:p>
            <a:pPr marL="0" lvl="0" indent="0">
              <a:buNone/>
            </a:pPr>
            <a:r>
              <a:rPr lang="en-GB" sz="2900" b="1" dirty="0"/>
              <a:t>x) Adaptation and Innovation</a:t>
            </a:r>
            <a:endParaRPr lang="en-GB" sz="2900" dirty="0"/>
          </a:p>
          <a:p>
            <a:r>
              <a:rPr lang="en-GB" sz="2900" dirty="0"/>
              <a:t>Stay open to new approaches and methods of evangelization </a:t>
            </a:r>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5" name="Picture 4">
            <a:extLst>
              <a:ext uri="{FF2B5EF4-FFF2-40B4-BE49-F238E27FC236}">
                <a16:creationId xmlns:a16="http://schemas.microsoft.com/office/drawing/2014/main" id="{23BFEACA-4924-4715-9656-7EAA22A8B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808" y="2085435"/>
            <a:ext cx="4311192" cy="4407440"/>
          </a:xfrm>
          <a:prstGeom prst="rect">
            <a:avLst/>
          </a:prstGeom>
        </p:spPr>
      </p:pic>
    </p:spTree>
    <p:extLst>
      <p:ext uri="{BB962C8B-B14F-4D97-AF65-F5344CB8AC3E}">
        <p14:creationId xmlns:p14="http://schemas.microsoft.com/office/powerpoint/2010/main" val="355731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DC671F8-240C-4DCA-A081-7BE9E5AA17B7}"/>
              </a:ext>
            </a:extLst>
          </p:cNvPr>
          <p:cNvSpPr>
            <a:spLocks noGrp="1"/>
          </p:cNvSpPr>
          <p:nvPr>
            <p:ph type="title"/>
          </p:nvPr>
        </p:nvSpPr>
        <p:spPr>
          <a:xfrm>
            <a:off x="3724223" y="268975"/>
            <a:ext cx="3242186" cy="681250"/>
          </a:xfrm>
        </p:spPr>
        <p:txBody>
          <a:bodyPr>
            <a:normAutofit fontScale="90000"/>
          </a:bodyPr>
          <a:lstStyle/>
          <a:p>
            <a:pPr eaLnBrk="1" hangingPunct="1"/>
            <a:r>
              <a:rPr lang="en-US" altLang="en-US" dirty="0">
                <a:solidFill>
                  <a:srgbClr val="006600"/>
                </a:solidFill>
              </a:rPr>
              <a:t>Pope Paul VI</a:t>
            </a:r>
          </a:p>
        </p:txBody>
      </p:sp>
      <p:pic>
        <p:nvPicPr>
          <p:cNvPr id="6" name="Content Placeholder 5" descr="with pope.jpg">
            <a:extLst>
              <a:ext uri="{FF2B5EF4-FFF2-40B4-BE49-F238E27FC236}">
                <a16:creationId xmlns:a16="http://schemas.microsoft.com/office/drawing/2014/main" id="{E31F1065-A7A0-4775-A01D-9D9C7FC87F4C}"/>
              </a:ext>
            </a:extLst>
          </p:cNvPr>
          <p:cNvPicPr>
            <a:picLocks noGrp="1" noChangeAspect="1"/>
          </p:cNvPicPr>
          <p:nvPr>
            <p:ph idx="1"/>
          </p:nvPr>
        </p:nvPicPr>
        <p:blipFill>
          <a:blip r:embed="rId3" cstate="print"/>
          <a:stretch>
            <a:fillRect/>
          </a:stretch>
        </p:blipFill>
        <p:spPr>
          <a:xfrm>
            <a:off x="7663993" y="365125"/>
            <a:ext cx="4180713" cy="4875467"/>
          </a:xfrm>
          <a:ln w="228600" cap="sq" cmpd="thickThin">
            <a:solidFill>
              <a:srgbClr val="006600"/>
            </a:solidFill>
          </a:ln>
          <a:effectLst>
            <a:innerShdw blurRad="76200">
              <a:srgbClr val="000000"/>
            </a:innerShdw>
          </a:effectLst>
        </p:spPr>
      </p:pic>
      <p:sp>
        <p:nvSpPr>
          <p:cNvPr id="7" name="Rounded Rectangle 6">
            <a:extLst>
              <a:ext uri="{FF2B5EF4-FFF2-40B4-BE49-F238E27FC236}">
                <a16:creationId xmlns:a16="http://schemas.microsoft.com/office/drawing/2014/main" id="{F424C3BF-52A3-4B98-B59C-89188E1D1B7E}"/>
              </a:ext>
            </a:extLst>
          </p:cNvPr>
          <p:cNvSpPr/>
          <p:nvPr/>
        </p:nvSpPr>
        <p:spPr>
          <a:xfrm>
            <a:off x="4191001" y="950225"/>
            <a:ext cx="3124200" cy="2057400"/>
          </a:xfrm>
          <a:prstGeom prst="roundRect">
            <a:avLst>
              <a:gd name="adj"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6600"/>
                </a:solidFill>
              </a:rPr>
              <a:t>“Mr. Duff, I want to thank you for your services to the Church and also to express appreciation for all that the Legion of Mary has done.”</a:t>
            </a:r>
          </a:p>
        </p:txBody>
      </p:sp>
      <p:sp>
        <p:nvSpPr>
          <p:cNvPr id="8" name="Rounded Rectangle 7">
            <a:extLst>
              <a:ext uri="{FF2B5EF4-FFF2-40B4-BE49-F238E27FC236}">
                <a16:creationId xmlns:a16="http://schemas.microsoft.com/office/drawing/2014/main" id="{2594C389-522F-4BFF-9451-0338C401A4CC}"/>
              </a:ext>
            </a:extLst>
          </p:cNvPr>
          <p:cNvSpPr/>
          <p:nvPr/>
        </p:nvSpPr>
        <p:spPr>
          <a:xfrm>
            <a:off x="4191001" y="3487992"/>
            <a:ext cx="3124200" cy="1752600"/>
          </a:xfrm>
          <a:prstGeom prst="roundRect">
            <a:avLst>
              <a:gd name="adj"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rgbClr val="006600"/>
                </a:solidFill>
              </a:rPr>
              <a:t>“The Legion of Mary has served the Church faithfully, and the Church will protect the Legion.”</a:t>
            </a:r>
          </a:p>
        </p:txBody>
      </p:sp>
      <p:sp>
        <p:nvSpPr>
          <p:cNvPr id="2" name="TextBox 1">
            <a:extLst>
              <a:ext uri="{FF2B5EF4-FFF2-40B4-BE49-F238E27FC236}">
                <a16:creationId xmlns:a16="http://schemas.microsoft.com/office/drawing/2014/main" id="{C55B211F-F12E-492B-A728-4804EE84EE56}"/>
              </a:ext>
            </a:extLst>
          </p:cNvPr>
          <p:cNvSpPr txBox="1"/>
          <p:nvPr/>
        </p:nvSpPr>
        <p:spPr>
          <a:xfrm>
            <a:off x="122548" y="772998"/>
            <a:ext cx="4068453" cy="6001643"/>
          </a:xfrm>
          <a:prstGeom prst="rect">
            <a:avLst/>
          </a:prstGeom>
          <a:noFill/>
        </p:spPr>
        <p:txBody>
          <a:bodyPr wrap="square" rtlCol="0">
            <a:spAutoFit/>
          </a:bodyPr>
          <a:lstStyle/>
          <a:p>
            <a:r>
              <a:rPr lang="en-US" sz="2400" b="1" dirty="0"/>
              <a:t>Questions to ponder</a:t>
            </a:r>
          </a:p>
          <a:p>
            <a:endParaRPr lang="en-US" sz="2400" dirty="0"/>
          </a:p>
          <a:p>
            <a:pPr marL="342900" lvl="0" indent="-342900">
              <a:buFont typeface="+mj-lt"/>
              <a:buAutoNum type="arabicPeriod"/>
            </a:pPr>
            <a:r>
              <a:rPr lang="en-GB" sz="2400" dirty="0"/>
              <a:t>How can the Catholic Church adapt its approach to better engage and connect with today's youth?</a:t>
            </a:r>
          </a:p>
          <a:p>
            <a:pPr marL="342900" lvl="0" indent="-342900">
              <a:buFont typeface="+mj-lt"/>
              <a:buAutoNum type="arabicPeriod"/>
            </a:pPr>
            <a:r>
              <a:rPr lang="en-GB" sz="2400" dirty="0"/>
              <a:t>In what ways can technology and social media be leveraged to reach and engage young people in matters of faith and service?</a:t>
            </a:r>
          </a:p>
          <a:p>
            <a:pPr marL="342900" indent="-342900">
              <a:buFont typeface="+mj-lt"/>
              <a:buAutoNum type="arabicPeriod"/>
            </a:pPr>
            <a:r>
              <a:rPr lang="en-GB" sz="2400" dirty="0"/>
              <a:t>How can the Catholic Church help young people navigate the complexities of their faith in a rapidly changing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GB" b="1" dirty="0">
                <a:solidFill>
                  <a:srgbClr val="0070C0"/>
                </a:solidFill>
              </a:rPr>
              <a:t>Conclusion </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6693031" cy="5032375"/>
          </a:xfrm>
        </p:spPr>
        <p:txBody>
          <a:bodyPr>
            <a:normAutofit lnSpcReduction="10000"/>
          </a:bodyPr>
          <a:lstStyle/>
          <a:p>
            <a:pPr marL="0" indent="0" algn="just">
              <a:buNone/>
            </a:pPr>
            <a:r>
              <a:rPr lang="en-GB" sz="3600" dirty="0"/>
              <a:t>The future of faith lies in the hands of our youth and the Catholic Church offers a powerful avenue to engage and empower the next generation. By fostering a sense of community, service, and spirituality, we can ensure that our youth not only inherit our faith traditions but also become active contributors to a brighter and more connected world.</a:t>
            </a:r>
            <a:endParaRPr lang="en-GB" sz="44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Content Placeholder 3" descr="PopeJohnPaulII_468x484.jpg">
            <a:extLst>
              <a:ext uri="{FF2B5EF4-FFF2-40B4-BE49-F238E27FC236}">
                <a16:creationId xmlns:a16="http://schemas.microsoft.com/office/drawing/2014/main" id="{AECC5204-AFB8-4B92-AF29-4563AC0428AA}"/>
              </a:ext>
            </a:extLst>
          </p:cNvPr>
          <p:cNvPicPr>
            <a:picLocks noChangeAspect="1"/>
          </p:cNvPicPr>
          <p:nvPr/>
        </p:nvPicPr>
        <p:blipFill>
          <a:blip r:embed="rId4" cstate="print"/>
          <a:stretch>
            <a:fillRect/>
          </a:stretch>
        </p:blipFill>
        <p:spPr>
          <a:xfrm>
            <a:off x="7215188" y="1651211"/>
            <a:ext cx="4976812" cy="51417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ounded Rectangle 4">
            <a:extLst>
              <a:ext uri="{FF2B5EF4-FFF2-40B4-BE49-F238E27FC236}">
                <a16:creationId xmlns:a16="http://schemas.microsoft.com/office/drawing/2014/main" id="{FACB6BEF-8FA7-4D98-99EB-339213940B6A}"/>
              </a:ext>
            </a:extLst>
          </p:cNvPr>
          <p:cNvSpPr/>
          <p:nvPr/>
        </p:nvSpPr>
        <p:spPr>
          <a:xfrm>
            <a:off x="8024664" y="5996233"/>
            <a:ext cx="4038600" cy="685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6600"/>
                </a:solidFill>
              </a:rPr>
              <a:t>“Victory will come through Mary.”</a:t>
            </a:r>
          </a:p>
        </p:txBody>
      </p:sp>
    </p:spTree>
    <p:extLst>
      <p:ext uri="{BB962C8B-B14F-4D97-AF65-F5344CB8AC3E}">
        <p14:creationId xmlns:p14="http://schemas.microsoft.com/office/powerpoint/2010/main" val="2076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a:bodyPr>
          <a:lstStyle/>
          <a:p>
            <a:r>
              <a:rPr lang="en-US" sz="8800" b="1" dirty="0">
                <a:solidFill>
                  <a:srgbClr val="0070C0"/>
                </a:solidFill>
              </a:rPr>
              <a:t>Asante</a:t>
            </a:r>
            <a:endParaRPr lang="en-GB" b="1" dirty="0">
              <a:solidFill>
                <a:srgbClr val="0070C0"/>
              </a:solidFill>
            </a:endParaRP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6693031" cy="5032375"/>
          </a:xfrm>
        </p:spPr>
        <p:txBody>
          <a:bodyPr>
            <a:normAutofit/>
          </a:bodyPr>
          <a:lstStyle/>
          <a:p>
            <a:pPr marL="0" indent="0" algn="just">
              <a:buNone/>
            </a:pPr>
            <a:r>
              <a:rPr lang="en-GB" sz="6600" dirty="0"/>
              <a:t>"Faith is taking the first step even when you don't see the whole staircase."</a:t>
            </a:r>
            <a:endParaRPr lang="en-GB" sz="96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5" name="Picture 4">
            <a:extLst>
              <a:ext uri="{FF2B5EF4-FFF2-40B4-BE49-F238E27FC236}">
                <a16:creationId xmlns:a16="http://schemas.microsoft.com/office/drawing/2014/main" id="{1CEFB1EF-AF81-4274-8168-C45044170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602" y="1825624"/>
            <a:ext cx="4606661" cy="4754285"/>
          </a:xfrm>
          <a:prstGeom prst="rect">
            <a:avLst/>
          </a:prstGeom>
        </p:spPr>
      </p:pic>
    </p:spTree>
    <p:extLst>
      <p:ext uri="{BB962C8B-B14F-4D97-AF65-F5344CB8AC3E}">
        <p14:creationId xmlns:p14="http://schemas.microsoft.com/office/powerpoint/2010/main" val="418509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4780175" cy="1325563"/>
          </a:xfrm>
        </p:spPr>
        <p:txBody>
          <a:bodyPr/>
          <a:lstStyle/>
          <a:p>
            <a:r>
              <a:rPr lang="en-US" b="1" dirty="0"/>
              <a:t>Presentation outline</a:t>
            </a:r>
            <a:r>
              <a:rPr lang="en-US" dirty="0"/>
              <a:t> </a:t>
            </a:r>
            <a:endParaRPr lang="en-GB" dirty="0"/>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p:txBody>
          <a:bodyPr>
            <a:normAutofit lnSpcReduction="10000"/>
          </a:bodyPr>
          <a:lstStyle/>
          <a:p>
            <a:pPr marL="0" indent="0">
              <a:buNone/>
            </a:pPr>
            <a:r>
              <a:rPr lang="en-GB" sz="4000" dirty="0"/>
              <a:t>In this presentation, we will look at the following:</a:t>
            </a:r>
          </a:p>
          <a:p>
            <a:pPr marL="514350" lvl="0" indent="-514350">
              <a:buFont typeface="+mj-lt"/>
              <a:buAutoNum type="arabicPeriod"/>
            </a:pPr>
            <a:r>
              <a:rPr lang="en-GB" sz="4000" dirty="0"/>
              <a:t>Meaning of the key terms – Youth and Faith</a:t>
            </a:r>
          </a:p>
          <a:p>
            <a:pPr marL="514350" lvl="0" indent="-514350">
              <a:buFont typeface="+mj-lt"/>
              <a:buAutoNum type="arabicPeriod"/>
            </a:pPr>
            <a:r>
              <a:rPr lang="en-GB" sz="4000" dirty="0"/>
              <a:t>What Legion of Mary is and what its role is in the Church’s mission of Evangelisation</a:t>
            </a:r>
          </a:p>
          <a:p>
            <a:pPr marL="514350" lvl="0" indent="-514350">
              <a:buFont typeface="+mj-lt"/>
              <a:buAutoNum type="arabicPeriod"/>
            </a:pPr>
            <a:r>
              <a:rPr lang="en-GB" sz="4000" dirty="0"/>
              <a:t>How do we Engage the Next Generation with Legion of Mary?</a:t>
            </a:r>
          </a:p>
          <a:p>
            <a:pPr marL="514350" lvl="0" indent="-514350">
              <a:buFont typeface="+mj-lt"/>
              <a:buAutoNum type="arabicPeriod"/>
            </a:pPr>
            <a:r>
              <a:rPr lang="en-GB" sz="4000" dirty="0"/>
              <a:t>Conclusion</a:t>
            </a:r>
          </a:p>
          <a:p>
            <a:endParaRPr lang="en-GB" sz="40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7">
            <a:extLst>
              <a:ext uri="{FF2B5EF4-FFF2-40B4-BE49-F238E27FC236}">
                <a16:creationId xmlns:a16="http://schemas.microsoft.com/office/drawing/2014/main" id="{D1440249-B9BF-4F0B-91E5-4CFA1B540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0"/>
            <a:ext cx="1213013" cy="1625688"/>
          </a:xfrm>
          <a:prstGeom prst="rect">
            <a:avLst/>
          </a:prstGeom>
        </p:spPr>
      </p:pic>
    </p:spTree>
    <p:extLst>
      <p:ext uri="{BB962C8B-B14F-4D97-AF65-F5344CB8AC3E}">
        <p14:creationId xmlns:p14="http://schemas.microsoft.com/office/powerpoint/2010/main" val="2039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6326171" cy="1325563"/>
          </a:xfrm>
        </p:spPr>
        <p:txBody>
          <a:bodyPr>
            <a:normAutofit/>
          </a:bodyPr>
          <a:lstStyle/>
          <a:p>
            <a:r>
              <a:rPr lang="en-US" b="1" dirty="0">
                <a:solidFill>
                  <a:srgbClr val="0070C0"/>
                </a:solidFill>
              </a:rPr>
              <a:t>Meaning of the term Youth</a:t>
            </a:r>
            <a:endParaRPr lang="en-GB" b="1" dirty="0">
              <a:solidFill>
                <a:srgbClr val="0070C0"/>
              </a:solidFill>
            </a:endParaRP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5"/>
            <a:ext cx="6476215" cy="4351338"/>
          </a:xfrm>
        </p:spPr>
        <p:txBody>
          <a:bodyPr>
            <a:normAutofit/>
          </a:bodyPr>
          <a:lstStyle/>
          <a:p>
            <a:pPr marL="0" indent="0">
              <a:buNone/>
            </a:pPr>
            <a:r>
              <a:rPr lang="en-GB" sz="4400" dirty="0"/>
              <a:t>Age group between childhood and adulthood, typically spanning from adolescence (around 13-19 years old) to early adulthood (up to the mid-30s)</a:t>
            </a:r>
            <a:endParaRPr lang="en-GB" sz="54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9" name="Picture 8">
            <a:extLst>
              <a:ext uri="{FF2B5EF4-FFF2-40B4-BE49-F238E27FC236}">
                <a16:creationId xmlns:a16="http://schemas.microsoft.com/office/drawing/2014/main" id="{F86EFD67-862D-4A7E-861E-1AFE9A804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333" y="2146570"/>
            <a:ext cx="4945931" cy="4178816"/>
          </a:xfrm>
          <a:prstGeom prst="rect">
            <a:avLst/>
          </a:prstGeom>
        </p:spPr>
      </p:pic>
    </p:spTree>
    <p:extLst>
      <p:ext uri="{BB962C8B-B14F-4D97-AF65-F5344CB8AC3E}">
        <p14:creationId xmlns:p14="http://schemas.microsoft.com/office/powerpoint/2010/main" val="161193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6326171" cy="1325563"/>
          </a:xfrm>
        </p:spPr>
        <p:txBody>
          <a:bodyPr>
            <a:normAutofit/>
          </a:bodyPr>
          <a:lstStyle/>
          <a:p>
            <a:r>
              <a:rPr lang="en-US" b="1" dirty="0">
                <a:solidFill>
                  <a:srgbClr val="0070C0"/>
                </a:solidFill>
              </a:rPr>
              <a:t>Meaning of the term Faith</a:t>
            </a:r>
            <a:endParaRPr lang="en-GB" b="1" dirty="0">
              <a:solidFill>
                <a:srgbClr val="0070C0"/>
              </a:solidFill>
            </a:endParaRP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5"/>
            <a:ext cx="7230359" cy="4351338"/>
          </a:xfrm>
        </p:spPr>
        <p:txBody>
          <a:bodyPr>
            <a:normAutofit fontScale="92500"/>
          </a:bodyPr>
          <a:lstStyle/>
          <a:p>
            <a:pPr marL="0" indent="0">
              <a:buNone/>
            </a:pPr>
            <a:r>
              <a:rPr lang="en-GB" sz="6500" dirty="0"/>
              <a:t>Faith refers to a strong belief and trust in God, Jesus Christ, and the teachings of the Church.</a:t>
            </a:r>
            <a:endParaRPr lang="en-GB" sz="54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7">
            <a:extLst>
              <a:ext uri="{FF2B5EF4-FFF2-40B4-BE49-F238E27FC236}">
                <a16:creationId xmlns:a16="http://schemas.microsoft.com/office/drawing/2014/main" id="{CDDDE267-4987-4951-B09F-2EA6D57DAA99}"/>
              </a:ext>
            </a:extLst>
          </p:cNvPr>
          <p:cNvPicPr/>
          <p:nvPr/>
        </p:nvPicPr>
        <p:blipFill rotWithShape="1">
          <a:blip r:embed="rId4">
            <a:extLst>
              <a:ext uri="{28A0092B-C50C-407E-A947-70E740481C1C}">
                <a14:useLocalDpi xmlns:a14="http://schemas.microsoft.com/office/drawing/2010/main" val="0"/>
              </a:ext>
            </a:extLst>
          </a:blip>
          <a:srcRect t="4475" b="9104"/>
          <a:stretch/>
        </p:blipFill>
        <p:spPr bwMode="auto">
          <a:xfrm>
            <a:off x="7814821" y="1690688"/>
            <a:ext cx="4056668" cy="5102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370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fontScale="90000"/>
          </a:bodyPr>
          <a:lstStyle/>
          <a:p>
            <a:r>
              <a:rPr lang="en-GB" b="1" dirty="0">
                <a:solidFill>
                  <a:srgbClr val="0070C0"/>
                </a:solidFill>
              </a:rPr>
              <a:t>What is Legion of Mary and what is its role in the Church’s mission of Evangelisation?</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7230359" cy="5032375"/>
          </a:xfrm>
        </p:spPr>
        <p:txBody>
          <a:bodyPr>
            <a:normAutofit/>
          </a:bodyPr>
          <a:lstStyle/>
          <a:p>
            <a:pPr marL="0" indent="0">
              <a:buNone/>
            </a:pPr>
            <a:r>
              <a:rPr lang="en-GB" sz="4000" dirty="0"/>
              <a:t>The Legion of Mary is a Catholic lay apostolic organization founded by Frank Duff in Dublin, Ireland, on September 7</a:t>
            </a:r>
            <a:r>
              <a:rPr lang="en-GB" sz="4000" baseline="30000" dirty="0"/>
              <a:t>th</a:t>
            </a:r>
            <a:r>
              <a:rPr lang="en-GB" sz="4000" dirty="0"/>
              <a:t>, 1921. Its primary purpose is to promote the spiritual growth of its members and engage in various forms of apostolic work within the Catholic Church.</a:t>
            </a:r>
            <a:endParaRPr lang="en-GB" sz="72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9" name="Picture 8" descr="map or ireland">
            <a:extLst>
              <a:ext uri="{FF2B5EF4-FFF2-40B4-BE49-F238E27FC236}">
                <a16:creationId xmlns:a16="http://schemas.microsoft.com/office/drawing/2014/main" id="{E30EFAFD-A8DF-4011-9506-33DDA343131A}"/>
              </a:ext>
            </a:extLst>
          </p:cNvPr>
          <p:cNvPicPr>
            <a:picLocks noChangeAspect="1" noChangeArrowheads="1"/>
          </p:cNvPicPr>
          <p:nvPr/>
        </p:nvPicPr>
        <p:blipFill>
          <a:blip r:embed="rId4"/>
          <a:stretch>
            <a:fillRect/>
          </a:stretch>
        </p:blipFill>
        <p:spPr>
          <a:xfrm>
            <a:off x="7550870" y="1762124"/>
            <a:ext cx="4512394" cy="5030875"/>
          </a:xfrm>
          <a:prstGeom prst="rect">
            <a:avLst/>
          </a:prstGeom>
          <a:effectLst>
            <a:outerShdw blurRad="292100" dist="139700" dir="2700000" algn="tl" rotWithShape="0">
              <a:srgbClr val="333333">
                <a:alpha val="65000"/>
              </a:srgbClr>
            </a:outerShdw>
          </a:effectLst>
        </p:spPr>
      </p:pic>
      <p:sp>
        <p:nvSpPr>
          <p:cNvPr id="10" name="AutoShape 9">
            <a:extLst>
              <a:ext uri="{FF2B5EF4-FFF2-40B4-BE49-F238E27FC236}">
                <a16:creationId xmlns:a16="http://schemas.microsoft.com/office/drawing/2014/main" id="{59E970E9-BABB-4310-ACE7-5F528EB48EEA}"/>
              </a:ext>
            </a:extLst>
          </p:cNvPr>
          <p:cNvSpPr>
            <a:spLocks noChangeArrowheads="1"/>
          </p:cNvSpPr>
          <p:nvPr/>
        </p:nvSpPr>
        <p:spPr bwMode="auto">
          <a:xfrm rot="1212385">
            <a:off x="10781908" y="4358323"/>
            <a:ext cx="1981200" cy="485775"/>
          </a:xfrm>
          <a:prstGeom prst="leftArrow">
            <a:avLst>
              <a:gd name="adj1" fmla="val 50000"/>
              <a:gd name="adj2" fmla="val 101961"/>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31505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1959990" y="365125"/>
            <a:ext cx="8698486" cy="1325563"/>
          </a:xfrm>
        </p:spPr>
        <p:txBody>
          <a:bodyPr>
            <a:normAutofit fontScale="90000"/>
          </a:bodyPr>
          <a:lstStyle/>
          <a:p>
            <a:r>
              <a:rPr lang="en-GB" b="1" dirty="0">
                <a:solidFill>
                  <a:srgbClr val="0070C0"/>
                </a:solidFill>
              </a:rPr>
              <a:t>What is Legion of Mary and what is its role in the Church’s mission of Evangelisation?</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5401559" cy="5032375"/>
          </a:xfrm>
        </p:spPr>
        <p:txBody>
          <a:bodyPr>
            <a:normAutofit/>
          </a:bodyPr>
          <a:lstStyle/>
          <a:p>
            <a:pPr marL="0" indent="0">
              <a:buNone/>
            </a:pPr>
            <a:r>
              <a:rPr lang="en-GB" sz="4000" b="1" dirty="0"/>
              <a:t>The main objects of the Legion of Mary are:</a:t>
            </a:r>
            <a:endParaRPr lang="en-GB" sz="4000" dirty="0"/>
          </a:p>
          <a:p>
            <a:pPr marL="0" lvl="0" indent="0">
              <a:buNone/>
            </a:pPr>
            <a:r>
              <a:rPr lang="en-GB" sz="4000" dirty="0"/>
              <a:t>a) The Glory of God</a:t>
            </a:r>
          </a:p>
          <a:p>
            <a:pPr marL="0" lvl="0" indent="0">
              <a:buNone/>
            </a:pPr>
            <a:r>
              <a:rPr lang="en-GB" sz="4000" dirty="0"/>
              <a:t>b) The Sanctification of Its Members</a:t>
            </a:r>
          </a:p>
          <a:p>
            <a:pPr marL="0" lvl="0" indent="0">
              <a:buNone/>
            </a:pPr>
            <a:r>
              <a:rPr lang="en-GB" sz="4000" dirty="0"/>
              <a:t>c) The Spiritual and Apostolic Renewal of the World</a:t>
            </a:r>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10" name="Picture 9" descr="FD">
            <a:extLst>
              <a:ext uri="{FF2B5EF4-FFF2-40B4-BE49-F238E27FC236}">
                <a16:creationId xmlns:a16="http://schemas.microsoft.com/office/drawing/2014/main" id="{06B1EB05-0381-4B29-AFDD-10528F0AE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233" y="1690688"/>
            <a:ext cx="3500487" cy="5072161"/>
          </a:xfrm>
          <a:prstGeom prst="rect">
            <a:avLst/>
          </a:prstGeom>
          <a:noFill/>
          <a:ln w="1270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814928-BD9F-4E2F-9FD3-E44CCF106D78}"/>
              </a:ext>
            </a:extLst>
          </p:cNvPr>
          <p:cNvSpPr txBox="1"/>
          <p:nvPr/>
        </p:nvSpPr>
        <p:spPr>
          <a:xfrm>
            <a:off x="10008027" y="2055043"/>
            <a:ext cx="2004864" cy="4154984"/>
          </a:xfrm>
          <a:prstGeom prst="rect">
            <a:avLst/>
          </a:prstGeom>
          <a:noFill/>
        </p:spPr>
        <p:txBody>
          <a:bodyPr wrap="square" rtlCol="0">
            <a:spAutoFit/>
          </a:bodyPr>
          <a:lstStyle/>
          <a:p>
            <a:r>
              <a:rPr lang="en-US" altLang="en-US" sz="2400" dirty="0">
                <a:solidFill>
                  <a:srgbClr val="FF0000"/>
                </a:solidFill>
              </a:rPr>
              <a:t>Servant of God, Frank Duff</a:t>
            </a:r>
            <a:br>
              <a:rPr lang="en-US" altLang="en-US" sz="2400" dirty="0">
                <a:solidFill>
                  <a:srgbClr val="FF0000"/>
                </a:solidFill>
              </a:rPr>
            </a:br>
            <a:r>
              <a:rPr lang="en-US" altLang="en-US" sz="2400" dirty="0">
                <a:solidFill>
                  <a:srgbClr val="FF0000"/>
                </a:solidFill>
              </a:rPr>
              <a:t>Founder of the Legion of Mary</a:t>
            </a:r>
          </a:p>
          <a:p>
            <a:endParaRPr lang="en-US" sz="2400" dirty="0">
              <a:solidFill>
                <a:srgbClr val="FF0000"/>
              </a:solidFill>
            </a:endParaRPr>
          </a:p>
          <a:p>
            <a:r>
              <a:rPr lang="en-US" altLang="en-US" sz="2400" dirty="0">
                <a:solidFill>
                  <a:srgbClr val="FF0000"/>
                </a:solidFill>
              </a:rPr>
              <a:t>June 7, 1889 – November 7, 1980</a:t>
            </a:r>
          </a:p>
          <a:p>
            <a:endParaRPr lang="en-GB" sz="2400" dirty="0">
              <a:solidFill>
                <a:srgbClr val="FF0000"/>
              </a:solidFill>
            </a:endParaRPr>
          </a:p>
        </p:txBody>
      </p:sp>
    </p:spTree>
    <p:extLst>
      <p:ext uri="{BB962C8B-B14F-4D97-AF65-F5344CB8AC3E}">
        <p14:creationId xmlns:p14="http://schemas.microsoft.com/office/powerpoint/2010/main" val="184064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2055878" y="396695"/>
            <a:ext cx="8698486" cy="1325563"/>
          </a:xfrm>
        </p:spPr>
        <p:txBody>
          <a:bodyPr>
            <a:normAutofit/>
          </a:bodyPr>
          <a:lstStyle/>
          <a:p>
            <a:r>
              <a:rPr lang="en-GB" b="1" dirty="0">
                <a:solidFill>
                  <a:srgbClr val="0070C0"/>
                </a:solidFill>
              </a:rPr>
              <a:t>Organisational Structure </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926918" y="1833376"/>
            <a:ext cx="5813246" cy="5032375"/>
          </a:xfrm>
        </p:spPr>
        <p:txBody>
          <a:bodyPr>
            <a:normAutofit/>
          </a:bodyPr>
          <a:lstStyle/>
          <a:p>
            <a:pPr marL="0" indent="0" algn="just">
              <a:buNone/>
            </a:pPr>
            <a:r>
              <a:rPr lang="en-GB" sz="3400" dirty="0"/>
              <a:t>Legion of Mary has a central council called the </a:t>
            </a:r>
            <a:r>
              <a:rPr lang="en-GB" sz="3400" dirty="0" err="1"/>
              <a:t>Concilium</a:t>
            </a:r>
            <a:r>
              <a:rPr lang="en-GB" sz="3400" dirty="0"/>
              <a:t> </a:t>
            </a:r>
            <a:r>
              <a:rPr lang="en-GB" sz="3400" dirty="0" err="1"/>
              <a:t>legionis</a:t>
            </a:r>
            <a:r>
              <a:rPr lang="en-GB" sz="3400" dirty="0"/>
              <a:t>, governing the Legion around the world through subordinate national or regional councils called Senatus or </a:t>
            </a:r>
            <a:r>
              <a:rPr lang="en-GB" sz="3400" i="1" dirty="0"/>
              <a:t>regia; </a:t>
            </a:r>
            <a:r>
              <a:rPr lang="en-GB" sz="3400" dirty="0"/>
              <a:t>has diocesan or district councils called Comitia, parish councils called curiae, and local groups, each called a </a:t>
            </a:r>
            <a:r>
              <a:rPr lang="en-GB" sz="3400" i="1" dirty="0"/>
              <a:t>praesidium</a:t>
            </a:r>
            <a:r>
              <a:rPr lang="en-GB" sz="3400" dirty="0"/>
              <a:t>.</a:t>
            </a:r>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sp>
        <p:nvSpPr>
          <p:cNvPr id="12" name="Rectangle 11">
            <a:extLst>
              <a:ext uri="{FF2B5EF4-FFF2-40B4-BE49-F238E27FC236}">
                <a16:creationId xmlns:a16="http://schemas.microsoft.com/office/drawing/2014/main" id="{3FF7AA48-C600-4B7C-B0A1-0D53550DC590}"/>
              </a:ext>
            </a:extLst>
          </p:cNvPr>
          <p:cNvSpPr/>
          <p:nvPr/>
        </p:nvSpPr>
        <p:spPr>
          <a:xfrm>
            <a:off x="7598004" y="1833376"/>
            <a:ext cx="1932495" cy="589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Concilium</a:t>
            </a:r>
            <a:r>
              <a:rPr lang="en-US" dirty="0"/>
              <a:t> </a:t>
            </a:r>
            <a:endParaRPr lang="en-GB" dirty="0"/>
          </a:p>
        </p:txBody>
      </p:sp>
      <p:sp>
        <p:nvSpPr>
          <p:cNvPr id="13" name="Rectangle 12">
            <a:extLst>
              <a:ext uri="{FF2B5EF4-FFF2-40B4-BE49-F238E27FC236}">
                <a16:creationId xmlns:a16="http://schemas.microsoft.com/office/drawing/2014/main" id="{431CA102-FC95-42BA-A27F-8279D4C56269}"/>
              </a:ext>
            </a:extLst>
          </p:cNvPr>
          <p:cNvSpPr/>
          <p:nvPr/>
        </p:nvSpPr>
        <p:spPr>
          <a:xfrm>
            <a:off x="7654565" y="2601798"/>
            <a:ext cx="1923068" cy="490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Senatus</a:t>
            </a:r>
            <a:endParaRPr lang="en-GB" dirty="0"/>
          </a:p>
        </p:txBody>
      </p:sp>
      <p:sp>
        <p:nvSpPr>
          <p:cNvPr id="14" name="Rectangle 13">
            <a:extLst>
              <a:ext uri="{FF2B5EF4-FFF2-40B4-BE49-F238E27FC236}">
                <a16:creationId xmlns:a16="http://schemas.microsoft.com/office/drawing/2014/main" id="{9AF7084B-4294-4B14-A7B6-36343333ABD1}"/>
              </a:ext>
            </a:extLst>
          </p:cNvPr>
          <p:cNvSpPr/>
          <p:nvPr/>
        </p:nvSpPr>
        <p:spPr>
          <a:xfrm>
            <a:off x="7654565" y="3308807"/>
            <a:ext cx="1923068" cy="463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Regia</a:t>
            </a:r>
            <a:endParaRPr lang="en-GB" dirty="0"/>
          </a:p>
        </p:txBody>
      </p:sp>
      <p:sp>
        <p:nvSpPr>
          <p:cNvPr id="15" name="Rectangle 14">
            <a:extLst>
              <a:ext uri="{FF2B5EF4-FFF2-40B4-BE49-F238E27FC236}">
                <a16:creationId xmlns:a16="http://schemas.microsoft.com/office/drawing/2014/main" id="{FD0DE875-47C3-40FC-B731-3B0E9B62E9D8}"/>
              </a:ext>
            </a:extLst>
          </p:cNvPr>
          <p:cNvSpPr/>
          <p:nvPr/>
        </p:nvSpPr>
        <p:spPr>
          <a:xfrm>
            <a:off x="7711126" y="3986605"/>
            <a:ext cx="1866507" cy="575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Comitium</a:t>
            </a:r>
            <a:endParaRPr lang="en-GB" dirty="0"/>
          </a:p>
        </p:txBody>
      </p:sp>
      <p:sp>
        <p:nvSpPr>
          <p:cNvPr id="16" name="Rectangle 15">
            <a:extLst>
              <a:ext uri="{FF2B5EF4-FFF2-40B4-BE49-F238E27FC236}">
                <a16:creationId xmlns:a16="http://schemas.microsoft.com/office/drawing/2014/main" id="{E291B8CD-410D-4E61-8AB8-237224BCFF58}"/>
              </a:ext>
            </a:extLst>
          </p:cNvPr>
          <p:cNvSpPr/>
          <p:nvPr/>
        </p:nvSpPr>
        <p:spPr>
          <a:xfrm>
            <a:off x="7711126" y="4926929"/>
            <a:ext cx="1866507" cy="47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Curia </a:t>
            </a:r>
            <a:endParaRPr lang="en-GB" dirty="0"/>
          </a:p>
        </p:txBody>
      </p:sp>
      <p:sp>
        <p:nvSpPr>
          <p:cNvPr id="17" name="Rectangle 16">
            <a:extLst>
              <a:ext uri="{FF2B5EF4-FFF2-40B4-BE49-F238E27FC236}">
                <a16:creationId xmlns:a16="http://schemas.microsoft.com/office/drawing/2014/main" id="{F8706CD2-824F-4112-AC0F-EE4AA38B2173}"/>
              </a:ext>
            </a:extLst>
          </p:cNvPr>
          <p:cNvSpPr/>
          <p:nvPr/>
        </p:nvSpPr>
        <p:spPr>
          <a:xfrm>
            <a:off x="6848573" y="5844618"/>
            <a:ext cx="1715678" cy="47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Senior Praesidium </a:t>
            </a:r>
            <a:endParaRPr lang="en-GB" dirty="0"/>
          </a:p>
        </p:txBody>
      </p:sp>
      <p:sp>
        <p:nvSpPr>
          <p:cNvPr id="18" name="Rectangle 17">
            <a:extLst>
              <a:ext uri="{FF2B5EF4-FFF2-40B4-BE49-F238E27FC236}">
                <a16:creationId xmlns:a16="http://schemas.microsoft.com/office/drawing/2014/main" id="{9BEAEBB9-FD1D-483B-87B2-D371F9B74D77}"/>
              </a:ext>
            </a:extLst>
          </p:cNvPr>
          <p:cNvSpPr/>
          <p:nvPr/>
        </p:nvSpPr>
        <p:spPr>
          <a:xfrm>
            <a:off x="8897284" y="5844618"/>
            <a:ext cx="1866507" cy="47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Junior Praesidium </a:t>
            </a:r>
            <a:endParaRPr lang="en-GB" dirty="0"/>
          </a:p>
        </p:txBody>
      </p:sp>
      <p:cxnSp>
        <p:nvCxnSpPr>
          <p:cNvPr id="20" name="Straight Connector 19">
            <a:extLst>
              <a:ext uri="{FF2B5EF4-FFF2-40B4-BE49-F238E27FC236}">
                <a16:creationId xmlns:a16="http://schemas.microsoft.com/office/drawing/2014/main" id="{BC38D698-426E-495C-9971-FD37A33DFCFC}"/>
              </a:ext>
            </a:extLst>
          </p:cNvPr>
          <p:cNvCxnSpPr>
            <a:stCxn id="17" idx="0"/>
          </p:cNvCxnSpPr>
          <p:nvPr/>
        </p:nvCxnSpPr>
        <p:spPr>
          <a:xfrm flipV="1">
            <a:off x="7706412" y="5590095"/>
            <a:ext cx="0" cy="254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F20F4-6844-4A5E-85E4-B119E2A78DBF}"/>
              </a:ext>
            </a:extLst>
          </p:cNvPr>
          <p:cNvCxnSpPr/>
          <p:nvPr/>
        </p:nvCxnSpPr>
        <p:spPr>
          <a:xfrm>
            <a:off x="7706412" y="5590095"/>
            <a:ext cx="1701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39A40C-32BE-4B6B-92EF-C1B3BDDDEFA6}"/>
              </a:ext>
            </a:extLst>
          </p:cNvPr>
          <p:cNvCxnSpPr/>
          <p:nvPr/>
        </p:nvCxnSpPr>
        <p:spPr>
          <a:xfrm>
            <a:off x="9389097" y="5590095"/>
            <a:ext cx="0" cy="254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610BF6-014F-4117-9110-81F933309132}"/>
              </a:ext>
            </a:extLst>
          </p:cNvPr>
          <p:cNvCxnSpPr>
            <a:stCxn id="16" idx="2"/>
          </p:cNvCxnSpPr>
          <p:nvPr/>
        </p:nvCxnSpPr>
        <p:spPr>
          <a:xfrm flipH="1">
            <a:off x="8644379" y="5401117"/>
            <a:ext cx="1" cy="188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A3E967-33A6-4701-88A9-C72B7CE8AAC2}"/>
              </a:ext>
            </a:extLst>
          </p:cNvPr>
          <p:cNvCxnSpPr>
            <a:stCxn id="15" idx="2"/>
            <a:endCxn id="16" idx="0"/>
          </p:cNvCxnSpPr>
          <p:nvPr/>
        </p:nvCxnSpPr>
        <p:spPr>
          <a:xfrm>
            <a:off x="8644380" y="4561640"/>
            <a:ext cx="0" cy="365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C1454D-5B23-436F-BCF1-37B8F722D67F}"/>
              </a:ext>
            </a:extLst>
          </p:cNvPr>
          <p:cNvCxnSpPr>
            <a:stCxn id="13" idx="2"/>
            <a:endCxn id="14" idx="0"/>
          </p:cNvCxnSpPr>
          <p:nvPr/>
        </p:nvCxnSpPr>
        <p:spPr>
          <a:xfrm>
            <a:off x="8616099" y="3091992"/>
            <a:ext cx="0" cy="216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7D60AF4-0F62-47B5-B8F9-CF7C4876ACD9}"/>
              </a:ext>
            </a:extLst>
          </p:cNvPr>
          <p:cNvCxnSpPr>
            <a:stCxn id="12" idx="2"/>
          </p:cNvCxnSpPr>
          <p:nvPr/>
        </p:nvCxnSpPr>
        <p:spPr>
          <a:xfrm flipH="1">
            <a:off x="8557181" y="2422689"/>
            <a:ext cx="7071" cy="179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DCE8512-4CF1-4B39-B6FD-6B7D807C706B}"/>
              </a:ext>
            </a:extLst>
          </p:cNvPr>
          <p:cNvCxnSpPr>
            <a:stCxn id="14" idx="2"/>
            <a:endCxn id="15" idx="0"/>
          </p:cNvCxnSpPr>
          <p:nvPr/>
        </p:nvCxnSpPr>
        <p:spPr>
          <a:xfrm>
            <a:off x="8616099" y="3772587"/>
            <a:ext cx="28281" cy="2140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31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2023029" y="169120"/>
            <a:ext cx="8698486" cy="1325563"/>
          </a:xfrm>
        </p:spPr>
        <p:txBody>
          <a:bodyPr>
            <a:normAutofit/>
          </a:bodyPr>
          <a:lstStyle/>
          <a:p>
            <a:r>
              <a:rPr lang="en-GB" b="1" dirty="0">
                <a:solidFill>
                  <a:srgbClr val="0070C0"/>
                </a:solidFill>
              </a:rPr>
              <a:t>Expansion </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3615179" cy="5032375"/>
          </a:xfrm>
        </p:spPr>
        <p:txBody>
          <a:bodyPr>
            <a:normAutofit lnSpcReduction="10000"/>
          </a:bodyPr>
          <a:lstStyle/>
          <a:p>
            <a:pPr lvl="0"/>
            <a:r>
              <a:rPr lang="en-GB" dirty="0"/>
              <a:t>In 1927, the Legion of Mary began to move into all the dioceses of Ireland;</a:t>
            </a:r>
          </a:p>
          <a:p>
            <a:pPr lvl="0"/>
            <a:r>
              <a:rPr lang="en-GB" dirty="0"/>
              <a:t>In 1928, it crossed the seas and took root in Scotland. </a:t>
            </a:r>
          </a:p>
          <a:p>
            <a:pPr lvl="0"/>
            <a:r>
              <a:rPr lang="en-GB" dirty="0"/>
              <a:t>Then, in 1929, England opened its gates to it. </a:t>
            </a:r>
          </a:p>
          <a:p>
            <a:pPr lvl="0"/>
            <a:r>
              <a:rPr lang="en-GB" dirty="0"/>
              <a:t>In 1931, it entered America; </a:t>
            </a:r>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7" descr="world.jpg">
            <a:extLst>
              <a:ext uri="{FF2B5EF4-FFF2-40B4-BE49-F238E27FC236}">
                <a16:creationId xmlns:a16="http://schemas.microsoft.com/office/drawing/2014/main" id="{E64B6087-0978-489D-92EC-A21632872FE8}"/>
              </a:ext>
            </a:extLst>
          </p:cNvPr>
          <p:cNvPicPr>
            <a:picLocks noChangeAspect="1"/>
          </p:cNvPicPr>
          <p:nvPr/>
        </p:nvPicPr>
        <p:blipFill>
          <a:blip r:embed="rId4" cstate="print"/>
          <a:stretch>
            <a:fillRect/>
          </a:stretch>
        </p:blipFill>
        <p:spPr>
          <a:xfrm>
            <a:off x="3962400" y="1678959"/>
            <a:ext cx="8229600" cy="5114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4676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0EE8-1D55-443E-922F-EAABD697E6BC}"/>
              </a:ext>
            </a:extLst>
          </p:cNvPr>
          <p:cNvSpPr>
            <a:spLocks noGrp="1"/>
          </p:cNvSpPr>
          <p:nvPr>
            <p:ph type="title"/>
          </p:nvPr>
        </p:nvSpPr>
        <p:spPr>
          <a:xfrm>
            <a:off x="2023029" y="169120"/>
            <a:ext cx="8698486" cy="1325563"/>
          </a:xfrm>
        </p:spPr>
        <p:txBody>
          <a:bodyPr>
            <a:normAutofit/>
          </a:bodyPr>
          <a:lstStyle/>
          <a:p>
            <a:r>
              <a:rPr lang="en-GB" b="1" dirty="0">
                <a:solidFill>
                  <a:srgbClr val="0070C0"/>
                </a:solidFill>
              </a:rPr>
              <a:t>Expansion and Spread Worldwide</a:t>
            </a:r>
          </a:p>
        </p:txBody>
      </p:sp>
      <p:sp>
        <p:nvSpPr>
          <p:cNvPr id="3" name="Content Placeholder 2">
            <a:extLst>
              <a:ext uri="{FF2B5EF4-FFF2-40B4-BE49-F238E27FC236}">
                <a16:creationId xmlns:a16="http://schemas.microsoft.com/office/drawing/2014/main" id="{E013B235-A53D-4523-A657-8A3B166C7327}"/>
              </a:ext>
            </a:extLst>
          </p:cNvPr>
          <p:cNvSpPr>
            <a:spLocks noGrp="1"/>
          </p:cNvSpPr>
          <p:nvPr>
            <p:ph idx="1"/>
          </p:nvPr>
        </p:nvSpPr>
        <p:spPr>
          <a:xfrm>
            <a:off x="320511" y="1825624"/>
            <a:ext cx="3615179" cy="5032375"/>
          </a:xfrm>
        </p:spPr>
        <p:txBody>
          <a:bodyPr>
            <a:normAutofit lnSpcReduction="10000"/>
          </a:bodyPr>
          <a:lstStyle/>
          <a:p>
            <a:pPr lvl="0"/>
            <a:r>
              <a:rPr lang="en-GB" dirty="0"/>
              <a:t>In 1932, Australia; </a:t>
            </a:r>
          </a:p>
          <a:p>
            <a:pPr lvl="0"/>
            <a:r>
              <a:rPr lang="en-GB" dirty="0"/>
              <a:t>In 1933, Africa; </a:t>
            </a:r>
          </a:p>
          <a:p>
            <a:pPr lvl="0"/>
            <a:r>
              <a:rPr lang="en-GB" dirty="0"/>
              <a:t>In 1937, Asia, through China;</a:t>
            </a:r>
          </a:p>
          <a:p>
            <a:pPr lvl="0"/>
            <a:r>
              <a:rPr lang="en-GB" dirty="0"/>
              <a:t>In Uganda, the first Praesidium was established on 24</a:t>
            </a:r>
            <a:r>
              <a:rPr lang="en-GB" baseline="30000" dirty="0"/>
              <a:t>th</a:t>
            </a:r>
            <a:r>
              <a:rPr lang="en-GB" dirty="0"/>
              <a:t> September 1938, in Nkokonjeru PTC.</a:t>
            </a:r>
          </a:p>
          <a:p>
            <a:pPr lvl="0"/>
            <a:r>
              <a:rPr lang="en-GB" dirty="0"/>
              <a:t>In 1940, the Philippines; </a:t>
            </a:r>
          </a:p>
          <a:p>
            <a:r>
              <a:rPr lang="en-GB" dirty="0"/>
              <a:t>In 1948, Japan.</a:t>
            </a:r>
            <a:endParaRPr lang="en-GB" sz="7200" dirty="0"/>
          </a:p>
        </p:txBody>
      </p:sp>
      <p:pic>
        <p:nvPicPr>
          <p:cNvPr id="6" name="Picture 5">
            <a:extLst>
              <a:ext uri="{FF2B5EF4-FFF2-40B4-BE49-F238E27FC236}">
                <a16:creationId xmlns:a16="http://schemas.microsoft.com/office/drawing/2014/main" id="{A999E07E-CDC6-4318-9642-212E3846C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65000"/>
            <a:ext cx="1213013" cy="1625688"/>
          </a:xfrm>
          <a:prstGeom prst="rect">
            <a:avLst/>
          </a:prstGeom>
        </p:spPr>
      </p:pic>
      <p:pic>
        <p:nvPicPr>
          <p:cNvPr id="7" name="Picture 6" descr="Vexillum Picture (2)">
            <a:extLst>
              <a:ext uri="{FF2B5EF4-FFF2-40B4-BE49-F238E27FC236}">
                <a16:creationId xmlns:a16="http://schemas.microsoft.com/office/drawing/2014/main" id="{E50D0DF1-C65B-4EDF-B7EE-B2B75119A001}"/>
              </a:ext>
            </a:extLst>
          </p:cNvPr>
          <p:cNvPicPr>
            <a:picLocks noChangeAspect="1" noChangeArrowheads="1"/>
          </p:cNvPicPr>
          <p:nvPr/>
        </p:nvPicPr>
        <p:blipFill>
          <a:blip r:embed="rId3" cstate="print"/>
          <a:srcRect/>
          <a:stretch>
            <a:fillRect/>
          </a:stretch>
        </p:blipFill>
        <p:spPr>
          <a:xfrm>
            <a:off x="128736" y="162049"/>
            <a:ext cx="967262" cy="1528639"/>
          </a:xfrm>
          <a:prstGeom prst="rect">
            <a:avLst/>
          </a:prstGeom>
          <a:noFill/>
          <a:ln w="76200">
            <a:solidFill>
              <a:schemeClr val="bg1"/>
            </a:solidFill>
          </a:ln>
        </p:spPr>
      </p:pic>
      <p:pic>
        <p:nvPicPr>
          <p:cNvPr id="8" name="Picture 7" descr="world.jpg">
            <a:extLst>
              <a:ext uri="{FF2B5EF4-FFF2-40B4-BE49-F238E27FC236}">
                <a16:creationId xmlns:a16="http://schemas.microsoft.com/office/drawing/2014/main" id="{E64B6087-0978-489D-92EC-A21632872FE8}"/>
              </a:ext>
            </a:extLst>
          </p:cNvPr>
          <p:cNvPicPr>
            <a:picLocks noChangeAspect="1"/>
          </p:cNvPicPr>
          <p:nvPr/>
        </p:nvPicPr>
        <p:blipFill>
          <a:blip r:embed="rId4" cstate="print"/>
          <a:stretch>
            <a:fillRect/>
          </a:stretch>
        </p:blipFill>
        <p:spPr>
          <a:xfrm>
            <a:off x="3962400" y="1678959"/>
            <a:ext cx="8229600" cy="5114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0612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1161</Words>
  <Application>Microsoft Office PowerPoint</Application>
  <PresentationFormat>Widescreen</PresentationFormat>
  <Paragraphs>91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YOUTH AND FAITH: ENGAGING THE NEXT GENERATION WITH LEGION OF MARY</vt:lpstr>
      <vt:lpstr>Presentation outline </vt:lpstr>
      <vt:lpstr>Meaning of the term Youth</vt:lpstr>
      <vt:lpstr>Meaning of the term Faith</vt:lpstr>
      <vt:lpstr>What is Legion of Mary and what is its role in the Church’s mission of Evangelisation?</vt:lpstr>
      <vt:lpstr>What is Legion of Mary and what is its role in the Church’s mission of Evangelisation?</vt:lpstr>
      <vt:lpstr>Organisational Structure </vt:lpstr>
      <vt:lpstr>Expansion </vt:lpstr>
      <vt:lpstr>Expansion and Spread Worldwide</vt:lpstr>
      <vt:lpstr>Global presence and Population</vt:lpstr>
      <vt:lpstr>How can we Engage the Next Generation with Legion of Mary?</vt:lpstr>
      <vt:lpstr>How can we Engage the Next Generation with Legion of Mary?</vt:lpstr>
      <vt:lpstr>How can we Engage the Next Generation with Legion of Mary?</vt:lpstr>
      <vt:lpstr>How can we Engage the Next Generation with Legion of Mary?</vt:lpstr>
      <vt:lpstr>How can we Engage the Next Generation with Legion of Mary?</vt:lpstr>
      <vt:lpstr>How can we Engage the Next Generation with Legion of Mary?</vt:lpstr>
      <vt:lpstr>Pope Paul VI</vt:lpstr>
      <vt:lpstr>Conclusion </vt:lpstr>
      <vt:lpstr>Asante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AND FAITH: ENGAGING THE NEXT GENERATION WITH LEGION OF MARY</dc:title>
  <dc:creator>Aloysius</dc:creator>
  <cp:lastModifiedBy>Aloysius</cp:lastModifiedBy>
  <cp:revision>25</cp:revision>
  <dcterms:created xsi:type="dcterms:W3CDTF">2023-09-14T08:34:14Z</dcterms:created>
  <dcterms:modified xsi:type="dcterms:W3CDTF">2023-09-14T12:51:23Z</dcterms:modified>
</cp:coreProperties>
</file>